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384" r:id="rId3"/>
    <p:sldId id="385" r:id="rId4"/>
    <p:sldId id="390" r:id="rId5"/>
    <p:sldId id="389" r:id="rId6"/>
    <p:sldId id="386" r:id="rId7"/>
    <p:sldId id="363" r:id="rId8"/>
    <p:sldId id="391" r:id="rId9"/>
    <p:sldId id="392" r:id="rId10"/>
    <p:sldId id="393" r:id="rId11"/>
    <p:sldId id="394" r:id="rId12"/>
    <p:sldId id="395" r:id="rId13"/>
    <p:sldId id="396" r:id="rId14"/>
    <p:sldId id="398" r:id="rId15"/>
    <p:sldId id="408" r:id="rId16"/>
    <p:sldId id="409" r:id="rId17"/>
    <p:sldId id="412" r:id="rId18"/>
    <p:sldId id="413" r:id="rId19"/>
    <p:sldId id="414" r:id="rId2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027" autoAdjust="0"/>
  </p:normalViewPr>
  <p:slideViewPr>
    <p:cSldViewPr snapToGrid="0">
      <p:cViewPr varScale="1">
        <p:scale>
          <a:sx n="111" d="100"/>
          <a:sy n="111" d="100"/>
        </p:scale>
        <p:origin x="30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8.jpeg"/><Relationship Id="rId7" Type="http://schemas.openxmlformats.org/officeDocument/2006/relationships/image" Target="../media/image1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dg54.mycdn.me/image?t=3&amp;bid=666151109730&amp;id=666151109730&amp;plc=WEB&amp;tkn=*1PH6IH35uX06SAXI5a4V3_PJliY" TargetMode="External"/><Relationship Id="rId5" Type="http://schemas.openxmlformats.org/officeDocument/2006/relationships/image" Target="../media/image9.jpeg"/><Relationship Id="rId4" Type="http://schemas.openxmlformats.org/officeDocument/2006/relationships/image" Target="http://dg54.mycdn.me/image?t=3&amp;bid=543105736290&amp;id=543105736290&amp;plc=WEB&amp;tkn=*K14rnmEKUeZ4Ig5MjR7vBk06ph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09" y="230660"/>
            <a:ext cx="10583791" cy="2600222"/>
          </a:xfrm>
        </p:spPr>
        <p:txBody>
          <a:bodyPr>
            <a:no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Краевое государственное казенное учреждение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детей-сирот и детей, оставшихся без попечения родителей 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«Норильский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дом»</a:t>
            </a:r>
            <a:b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Наставничество как одно из средств театральной деятельности в работе  с 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воспитанниками»</a:t>
            </a:r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4000" dirty="0">
                <a:solidFill>
                  <a:schemeClr val="accent4">
                    <a:lumMod val="50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468483" y="5415121"/>
            <a:ext cx="8670374" cy="856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buClr>
                <a:schemeClr val="accent1"/>
              </a:buClr>
              <a:buSzPct val="80000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Руководитель :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Clr>
                <a:schemeClr val="accent1"/>
              </a:buClr>
              <a:buSzPct val="80000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Потекина Татьяна  Александровна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педагог-психолог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3809" y="5473930"/>
            <a:ext cx="101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774" y="1524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IV </a:t>
            </a: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этап </a:t>
            </a:r>
            <a:b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Проведение самого мероприятия</a:t>
            </a:r>
            <a:b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/>
            </a:r>
            <a:b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en-US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0" y="2165229"/>
            <a:ext cx="3381556" cy="2536167"/>
          </a:xfrm>
        </p:spPr>
      </p:pic>
      <p:pic>
        <p:nvPicPr>
          <p:cNvPr id="1026" name="Picture 2" descr="http://dg54.mycdn.me/image?t=3&amp;bid=543105736290&amp;id=543105736290&amp;plc=WEB&amp;tkn=*K14rnmEKUeZ4Ig5MjR7vBk06phY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http://dg54.mycdn.me/image?t=3&amp;bid=666151109730&amp;id=666151109730&amp;plc=WEB&amp;tkn=*1PH6IH35uX06SAXI5a4V3_PJliY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4640" y="1464447"/>
            <a:ext cx="3580212" cy="7954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100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День народного единства»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81" y="4057727"/>
            <a:ext cx="4823315" cy="267139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303867" y="3558355"/>
            <a:ext cx="3030945" cy="5310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Сказка «Морозко»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86" y="2745372"/>
            <a:ext cx="3761343" cy="28210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87513" y="1621504"/>
            <a:ext cx="47865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здорово, что все мы здесь сегодня собрались»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 встречи выпускников)</a:t>
            </a:r>
          </a:p>
        </p:txBody>
      </p:sp>
    </p:spTree>
    <p:extLst>
      <p:ext uri="{BB962C8B-B14F-4D97-AF65-F5344CB8AC3E}">
        <p14:creationId xmlns:p14="http://schemas.microsoft.com/office/powerpoint/2010/main" val="5068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225" y="20038"/>
            <a:ext cx="8596668" cy="1550989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  <a:buClr>
                <a:srgbClr val="90C226"/>
              </a:buClr>
              <a:buSzPct val="80000"/>
            </a:pPr>
            <a:r>
              <a:rPr lang="en-US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V </a:t>
            </a: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этап </a:t>
            </a:r>
            <a:b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</a:br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Заключительный этап, подведение итогов, рефлексия,  фото-отчёт</a:t>
            </a:r>
            <a:endParaRPr lang="ru-RU" sz="4000" b="1" i="1" dirty="0">
              <a:solidFill>
                <a:srgbClr val="C0504D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483" y="2224544"/>
            <a:ext cx="5228542" cy="3589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861" y="2132626"/>
            <a:ext cx="3304063" cy="44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294" y="531223"/>
            <a:ext cx="8596668" cy="6336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Модели наставничества в театре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7975" y="2043852"/>
            <a:ext cx="3115693" cy="316100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педагог-воспитанник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466" y="1964926"/>
            <a:ext cx="3324086" cy="33939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25554" y="3085745"/>
            <a:ext cx="3513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</a:rPr>
              <a:t>выпускник-воспитанник</a:t>
            </a:r>
            <a:endParaRPr lang="ru-RU" sz="3200" dirty="0"/>
          </a:p>
        </p:txBody>
      </p:sp>
      <p:sp>
        <p:nvSpPr>
          <p:cNvPr id="3" name="AutoShape 2" descr="blob:https://web.whatsapp.com/2f4a1c9d-7417-4e49-9d2f-9e5ffad4a1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349" y="1953788"/>
            <a:ext cx="3320415" cy="33892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126083" y="2943916"/>
            <a:ext cx="298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</a:rPr>
              <a:t>р</a:t>
            </a:r>
            <a:r>
              <a:rPr lang="ru-RU" sz="3200" b="1" dirty="0" smtClean="0">
                <a:solidFill>
                  <a:prstClr val="black"/>
                </a:solidFill>
              </a:rPr>
              <a:t>ебёнок-ребёнок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4760" y="374161"/>
            <a:ext cx="12336760" cy="767751"/>
          </a:xfrm>
        </p:spPr>
        <p:txBody>
          <a:bodyPr>
            <a:noAutofit/>
          </a:bodyPr>
          <a:lstStyle/>
          <a:p>
            <a:pPr marL="342900" lvl="0" indent="449580">
              <a:spcBef>
                <a:spcPts val="1000"/>
              </a:spcBef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Цель практики наставничества в театре-студии      «Вдохновение»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– содействие в личностном и творческом развитии и самоопределении воспитанников в процессе театрализованной деятельности.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898" y="1141912"/>
            <a:ext cx="12051102" cy="2619205"/>
          </a:xfrm>
        </p:spPr>
        <p:txBody>
          <a:bodyPr>
            <a:no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Задачи наставника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выявление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наставником мотивов нахождения ребёнка в театре;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-помощь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самоопределении ребёнка в типе занятости в театре;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-организация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проб ребёнком выбранного типа действия;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-организации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рефлексии проб;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-поддержка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ребёнка в неудачной пробе (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 не замена другим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-создание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ситуаций, вынуждающих ребёнка действовать самостоятельно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(в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которых есть место для самостоятельного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действия детей;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советоваться при принятии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решений) </a:t>
            </a: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endParaRPr lang="ru-RU" sz="2000" i="1" dirty="0" smtClean="0">
              <a:solidFill>
                <a:srgbClr val="E76618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наставнической деятельности:</a:t>
            </a: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умеют провести самооценку своего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(развитое критическое мышление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инициативно берут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ответственность;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предлагают решения в неочевидной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(инициативность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-проявляют этические приёмы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(поведение, соответствующее нормам социума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оказывают помощь друг другу в пробах (репетициях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(творческая взаимопомощь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-проявляют интерес к разным видам творчества (включение в различные направления творческой деятельности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умеют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выстраивать причинно-следственные связи (сформированная самостоятельность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400" i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743" y="1240906"/>
            <a:ext cx="2791371" cy="18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0384" y="120320"/>
            <a:ext cx="12252384" cy="74232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 развития компетенции педагога по наставничеству: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347" y="903300"/>
            <a:ext cx="11577600" cy="55492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800" dirty="0"/>
              <a:t>-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предварительный; </a:t>
            </a:r>
          </a:p>
          <a:p>
            <a:pPr marL="0" indent="0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-ознакомительный;</a:t>
            </a:r>
          </a:p>
          <a:p>
            <a:pPr marL="0" indent="0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>
              <a:buNone/>
            </a:pP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-рефлексивный</a:t>
            </a:r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наставнической пары включают в себя</a:t>
            </a:r>
            <a:r>
              <a:rPr lang="ru-RU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algn="just">
              <a:lnSpc>
                <a:spcPct val="107000"/>
              </a:lnSpc>
              <a:buSzPts val="1000"/>
              <a:buNone/>
              <a:tabLst>
                <a:tab pos="457200" algn="l"/>
                <a:tab pos="540385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общие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 мероприятия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(учебные занятия, мастер-классы, беседы, репетиции и т.д.);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SzPts val="1000"/>
              <a:buNone/>
              <a:tabLst>
                <a:tab pos="457200" algn="l"/>
                <a:tab pos="540385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по выбору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(индивидуальные консультации, индивидуальные беседы, репетиции, тренинги, дистанционные встречи);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SzPts val="1000"/>
              <a:buNone/>
              <a:tabLst>
                <a:tab pos="457200" algn="l"/>
                <a:tab pos="540385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практическую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(дополнительные занятия, работы по индивидуальному маршруту);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SzPts val="1000"/>
              <a:buNone/>
              <a:tabLst>
                <a:tab pos="457200" algn="l"/>
                <a:tab pos="540385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демонстрацию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результатов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4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публичные выступления – спектакль, концертная программа, литературно-музыкальная композиция).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398" y="903300"/>
            <a:ext cx="2909214" cy="166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87" y="198985"/>
            <a:ext cx="11508378" cy="6464862"/>
          </a:xfrm>
        </p:spPr>
        <p:txBody>
          <a:bodyPr>
            <a:normAutofit fontScale="85000" lnSpcReduction="20000"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300" b="1" i="1" spc="-2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Позитивные изменения: </a:t>
            </a:r>
            <a:endParaRPr lang="ru-RU" sz="33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улучшился психоэмоциональный фон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наших воспитанников уменьшилось количество межличностных конфликтов, ненормативная речь стала редкостью, ребята стараются соблюдать нормы и правила поведения в обществе;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повысилась успеваемость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было выявлено снижение уровня школьной тревожности и школьной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дезадаптации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sz="2800" spc="-2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800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отсутствуют случаи </a:t>
            </a:r>
            <a:r>
              <a:rPr lang="ru-RU" sz="2800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совершения несовершеннолетними самовольных уходов;</a:t>
            </a:r>
            <a:endParaRPr lang="ru-RU" sz="2800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800" b="1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появились новые интересы </a:t>
            </a: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детей, которые влияют на изменение мировоззрения, стремление к самосовершенствованию: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2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 </a:t>
            </a: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воспитанница заинтересовалась театральным кружком вне детского дома, уже год посещает занятия театрального коллектива «Фортуна». Её желание поступить на театральное отделение и стать артистом;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spc="-25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трое </a:t>
            </a:r>
            <a:r>
              <a:rPr lang="ru-RU" sz="2800" spc="-2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 танцуют 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</a:t>
            </a:r>
            <a:r>
              <a:rPr lang="ru-RU" sz="2800" kern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анцевальном </a:t>
            </a:r>
            <a:r>
              <a:rPr lang="ru-RU" sz="2800" kern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городском творческом коллективе </a:t>
            </a:r>
            <a:r>
              <a:rPr lang="ru-RU" sz="2800" kern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«Шкода»;</a:t>
            </a:r>
            <a:endParaRPr lang="ru-RU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kern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двое </a:t>
            </a:r>
            <a:r>
              <a:rPr lang="ru-RU" sz="2800" kern="1800" dirty="0">
                <a:latin typeface="Times New Roman" panose="02020603050405020304" pitchFamily="18" charset="0"/>
                <a:ea typeface="Calibri" panose="020F0502020204030204" pitchFamily="34" charset="0"/>
              </a:rPr>
              <a:t>посещают  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модельное агентство «</a:t>
            </a:r>
            <a:r>
              <a:rPr lang="ru-RU" sz="2800" spc="-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spc="-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Models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»;</a:t>
            </a: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двое 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записались в спортивную секцию по греко-римской борьбе и стараются не пропускать занятия.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 algn="just">
              <a:lnSpc>
                <a:spcPct val="107000"/>
              </a:lnSpc>
              <a:buNone/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113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275"/>
            <a:ext cx="8596668" cy="1320800"/>
          </a:xfrm>
        </p:spPr>
        <p:txBody>
          <a:bodyPr>
            <a:norm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3200" b="1" i="1" spc="-25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конкурсах, акциях, фестивалях</a:t>
            </a:r>
            <a:endParaRPr lang="ru-RU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4" y="786675"/>
            <a:ext cx="7912725" cy="5585685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-Патриотический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«Вежливые люди-Красноярский край» (все ребята были награждены благодарственными письмами);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-«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Письма Защитникам Отечества» (оказание адресной помощи ветеранам и защитникам Отечества); 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-Всероссийская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благотворительная акция «Согревая сердца» (для пожилых людей. Участвуют уже 3 года);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-Краевой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творческий фестиваль «Таланты без границ» (диплом);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-Краевой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конкурс «Ералаш» </a:t>
            </a: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(2 диплома);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-Фестиваль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творческих коллективов «Большая медведица» (диплом) и другие. 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8" name="AutoShape 2" descr="blob:https://web.whatsapp.com/d9e38ec9-091a-4457-937b-eef207eebc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AutoShape 4" descr="blob:https://web.whatsapp.com/5bf196be-3bda-4560-b8aa-7e113065e47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76330" y="396815"/>
            <a:ext cx="2080094" cy="2773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09" y="3789822"/>
            <a:ext cx="2029631" cy="2873814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35206" y="4383681"/>
            <a:ext cx="2174713" cy="25962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93" y="4813540"/>
            <a:ext cx="2864834" cy="19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0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944" y="549217"/>
            <a:ext cx="11085153" cy="6078582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29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Трудности: </a:t>
            </a:r>
            <a:endParaRPr lang="ru-RU" sz="2900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sz="29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-есть воспитанники, вяло принимающие участие в жизни творческого объединения;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9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бывают ситуации, когда накануне мероприятия, своего выступления ребёнок, отказывается выступать, в силу определённых обстоятельств. Заменить его всегда очень сложно. 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9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-бывают моменты, когда ребенок не справляется с ролью или боится выходить на сцену, или наоборот, слишком самоуверен в себе.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8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96" y="268779"/>
            <a:ext cx="10974033" cy="703810"/>
          </a:xfrm>
        </p:spPr>
        <p:txBody>
          <a:bodyPr>
            <a:normAutofit fontScale="90000"/>
          </a:bodyPr>
          <a:lstStyle/>
          <a:p>
            <a:pPr marL="342900" lvl="0" indent="450215">
              <a:lnSpc>
                <a:spcPct val="107000"/>
              </a:lnSpc>
              <a:spcBef>
                <a:spcPts val="1000"/>
              </a:spcBef>
            </a:pP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Правила общения между наставником и воспитанником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/>
            </a:r>
            <a:b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</a:br>
            <a:endParaRPr lang="ru-RU" sz="3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96" y="972589"/>
            <a:ext cx="11744741" cy="5434148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приказывать.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Следует помнить, что такого рода общение вызывает протест. Это очень важно в выстраивании доверительных отношений.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угрожать.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Угроза – это признак слабости и педагогической несостоятельности и некомпетентности наставника. Следует помнить, что угроза провоцирует конфликт и не способствует установлению отношений сотрудничества.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проповедовать.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«Ты обязан…», «На тебе ответственность….». Конечно, в процессе воспитания нельзя не призывать воспитанников к ответственности, иначе, педагогика теряет смысл. Но речь идет именно о призыве, о полном понимании воспитанником чувства ответственности и добровольного принятия этого качества характера человека.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поучать.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Это правило вытекает из предыдущего. Наставник должен помнить о том, что недопустимо навязывать свою точку зрения.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подсказывать решения.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«На твоем месте я бы…» - такого рода фразы чаще произносят с оттенком превосходства, и как правило, ущемляют самолюбие людей вообще, а тем более ребёнка. Нужно помнить, что задача наставника научить подопечного принимать решения самостоятельно и самому нести за них ответственность.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выносить суждений.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Такой тип общения вызывает протест и сопротивление у воспитанников, даже в случаях, когда они абсолютно правы. Особенно дети «трудные», которые постоянно находятся в подобном состоянии ко всем вокруг.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оправдывать и не оправдываться.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Такая форма общения снимает некоторое напряжение, но не дает результатов. В отношении с «трудными», особенно, нужно создавать ситуацию успеха.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ставить «диагноз».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Эта форма общения непременно насторожит воспитанника и настроит против наставника.</a:t>
            </a:r>
          </a:p>
        </p:txBody>
      </p:sp>
    </p:spTree>
    <p:extLst>
      <p:ext uri="{BB962C8B-B14F-4D97-AF65-F5344CB8AC3E}">
        <p14:creationId xmlns:p14="http://schemas.microsoft.com/office/powerpoint/2010/main" val="318322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2609" y="918385"/>
            <a:ext cx="10864810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Вас заинтересовала данная практика, ждём Ваши вопросы по адресу: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663319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Красноярский край г. Норильск, улица Нансена,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74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ru-RU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КГКУ 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«Норильский детский дом»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.(3919) 22 59 72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nordetdom@mail.ru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готовы на Ваш адрес направить полное описание данной практики.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2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495" y="600928"/>
            <a:ext cx="11275769" cy="3880773"/>
          </a:xfrm>
        </p:spPr>
        <p:txBody>
          <a:bodyPr/>
          <a:lstStyle/>
          <a:p>
            <a:pPr indent="0" algn="just">
              <a:lnSpc>
                <a:spcPct val="107000"/>
              </a:lnSpc>
              <a:buNone/>
            </a:pPr>
            <a:endParaRPr lang="ru-RU" sz="40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нужны такие мероприятия, и такое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движение,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 очень нужно-наставничество»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В.В. Путин.</a:t>
            </a:r>
          </a:p>
          <a:p>
            <a:pPr indent="0" algn="just">
              <a:lnSpc>
                <a:spcPct val="107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32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82166"/>
            <a:ext cx="12012459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Поступающие дети в детский дом имеют:</a:t>
            </a:r>
          </a:p>
          <a:p>
            <a:pPr indent="450215" algn="just">
              <a:spcAft>
                <a:spcPts val="0"/>
              </a:spcAft>
            </a:pPr>
            <a:endParaRPr lang="ru-RU" sz="1400" b="1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-открытое протестное поведение, склонность к употреблению алкоголя, токсических веществ, бродяжничеству, воровству;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-имеют индивидуальный опыт семейного неблагополучия и асоциального поведения, искаженные ценностные ориентиры;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-отсутствие способности выстраивать нормальные взаимоотношения с окружающими;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-опыт потери близких;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-отсутствие базового доверия к людям, отчуждённость;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-уход от реальной жизни в виртуальную;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-педагогическая запущенность;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низкий уровень социального интеллекта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слабое развитое чувство ответственности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-неуверенность в себе, низкая самооценка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как следствие у таких детей:</a:t>
            </a:r>
            <a:endParaRPr lang="ru-RU" sz="1400" b="1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трудности в общении;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отторжение требований, сопротивление к воспитательному воздействию;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-искажённые нравственные ценности;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-асоциальное поведение;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-не желание учиться;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-нарушение законов;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-эмоциональная нестабильность, тревожность, не совсем адекватная реакция на трудности.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1762" y="54177"/>
            <a:ext cx="6703147" cy="2151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Актуальность </a:t>
            </a:r>
          </a:p>
          <a:p>
            <a:pPr lvl="0"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подростки активно сопротивляются воспитательному воздействию со стороны взрослых – привычным способам коммуникации. Поэтому необходимы новые способы коммуникации, которые заложены как в театральной деятельности, так и в технологии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159004" y="2344034"/>
            <a:ext cx="6928612" cy="1920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создание условий для формирования у воспитанников социально позитивных потребностей и установок построения своей жизни, через включения их в позитивную творческую деятельность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58382" y="4481260"/>
            <a:ext cx="8001244" cy="21512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Гипотеза</a:t>
            </a:r>
          </a:p>
          <a:p>
            <a:pPr lvl="0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Осуществление наставничества в театральной деятельности будет способствовать более эффективному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устранению негативных последствий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индивидуального опыта семейного неблагополучия; более эффективной корректировке асоциального поведения и  искаженных ценностных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ориентиров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Стрелка углом вверх 8"/>
          <p:cNvSpPr/>
          <p:nvPr/>
        </p:nvSpPr>
        <p:spPr>
          <a:xfrm flipH="1" flipV="1">
            <a:off x="3763488" y="3235198"/>
            <a:ext cx="968375" cy="792162"/>
          </a:xfrm>
          <a:prstGeom prst="bentUpArrow">
            <a:avLst>
              <a:gd name="adj1" fmla="val 25462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Стрелка углом вверх 11"/>
          <p:cNvSpPr/>
          <p:nvPr/>
        </p:nvSpPr>
        <p:spPr>
          <a:xfrm flipV="1">
            <a:off x="7380298" y="1069396"/>
            <a:ext cx="1243012" cy="82073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12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4361" y="1025610"/>
            <a:ext cx="10310757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и эмоционально-личностной сферы несовершеннолетних, овладение навыками общения посредством театрального искусства.</a:t>
            </a:r>
          </a:p>
          <a:p>
            <a:endParaRPr lang="ru-RU" sz="2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4361" y="325394"/>
            <a:ext cx="9353410" cy="700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ТЕАТР-СТУДИЯ «ВДОХНОВЕНИЕ»</a:t>
            </a:r>
          </a:p>
          <a:p>
            <a:pPr lvl="0" algn="ctr">
              <a:spcBef>
                <a:spcPct val="0"/>
              </a:spcBef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1" descr="C:\Users\Детдом\Downloads\IMG_20221101_1148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897" y="2789115"/>
            <a:ext cx="5033197" cy="3774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0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90" y="1570007"/>
            <a:ext cx="11507638" cy="5702061"/>
          </a:xfrm>
        </p:spPr>
        <p:txBody>
          <a:bodyPr>
            <a:noAutofit/>
          </a:bodyPr>
          <a:lstStyle/>
          <a:p>
            <a:pPr indent="0"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успешных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проб;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динамичной смены видов форм и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деятельности;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самоопределения в виде деятельности в театре </a:t>
            </a:r>
            <a:r>
              <a:rPr lang="ru-RU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(заявительный характер</a:t>
            </a:r>
            <a:r>
              <a:rPr lang="ru-RU" sz="28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ru-RU" sz="2800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индивидуализации;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наглядности;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-принцип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субъектности – самоорганизация детей в деятельности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60148" y="333555"/>
            <a:ext cx="8596668" cy="5808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Принципы театральной деятельности</a:t>
            </a:r>
            <a:r>
              <a:rPr lang="ru-RU" sz="4000" b="1" i="1" dirty="0" smtClean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:</a:t>
            </a:r>
            <a:r>
              <a:rPr lang="en-US" b="1" i="1" dirty="0" smtClean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1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7890" y="0"/>
            <a:ext cx="12379890" cy="119226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Этапы реализации программы </a:t>
            </a:r>
            <a:br>
              <a:rPr lang="ru-RU" sz="3600" b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</a:br>
            <a:r>
              <a:rPr lang="en-US" sz="3600" b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I </a:t>
            </a:r>
            <a:r>
              <a:rPr lang="ru-RU" sz="3600" b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этап. Знакомство с </a:t>
            </a:r>
            <a:r>
              <a:rPr lang="ru-RU" sz="36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произведением, распределение ролей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64" y="2299646"/>
            <a:ext cx="6331981" cy="3566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037512" cy="2141951"/>
          </a:xfrm>
        </p:spPr>
        <p:txBody>
          <a:bodyPr>
            <a:normAutofit/>
          </a:bodyPr>
          <a:lstStyle/>
          <a:p>
            <a:pPr indent="0" algn="ctr">
              <a:lnSpc>
                <a:spcPct val="107000"/>
              </a:lnSpc>
              <a:buNone/>
            </a:pPr>
            <a:r>
              <a:rPr lang="en-US" sz="36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II</a:t>
            </a:r>
            <a:r>
              <a:rPr lang="ru-RU" sz="36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 этап </a:t>
            </a:r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/>
            </a:r>
            <a:b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</a:br>
            <a:r>
              <a:rPr lang="ru-RU" sz="3200" b="1" i="1" dirty="0">
                <a:solidFill>
                  <a:srgbClr val="C0504D">
                    <a:lumMod val="50000"/>
                  </a:srgbClr>
                </a:solidFill>
                <a:latin typeface="Calibri"/>
                <a:ea typeface="+mj-ea"/>
                <a:cs typeface="+mj-cs"/>
              </a:rPr>
              <a:t>Подготовка самого спектакля (мероприятия), выступления на сцене (репетиции)</a:t>
            </a:r>
            <a:endParaRPr lang="ru-RU" sz="32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84" y="2432649"/>
            <a:ext cx="3117494" cy="41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7214" y="0"/>
            <a:ext cx="11923851" cy="2081843"/>
          </a:xfrm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ts val="0"/>
              </a:spcBef>
              <a:buClr>
                <a:srgbClr val="90C226"/>
              </a:buClr>
              <a:buNone/>
            </a:pPr>
            <a:r>
              <a:rPr lang="en-US" sz="28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III </a:t>
            </a:r>
            <a:r>
              <a:rPr lang="ru-RU" sz="28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этап </a:t>
            </a:r>
            <a:br>
              <a:rPr lang="ru-RU" sz="28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</a:br>
            <a:r>
              <a:rPr lang="ru-RU" sz="32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Организация самого представления. Подготовка афиши. Оформление актового зала к представлению. </a:t>
            </a:r>
          </a:p>
          <a:p>
            <a:pPr marL="0" lvl="0" indent="0" algn="ctr">
              <a:spcBef>
                <a:spcPts val="0"/>
              </a:spcBef>
              <a:buClr>
                <a:srgbClr val="90C226"/>
              </a:buClr>
              <a:buNone/>
            </a:pPr>
            <a:r>
              <a:rPr lang="ru-RU" sz="32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Последние репетиции и примерка</a:t>
            </a:r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60" y="2226306"/>
            <a:ext cx="2797808" cy="37286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67" y="2282956"/>
            <a:ext cx="2487438" cy="33165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127" y="2081843"/>
            <a:ext cx="2639797" cy="3517697"/>
          </a:xfrm>
          <a:prstGeom prst="rect">
            <a:avLst/>
          </a:prstGeom>
        </p:spPr>
      </p:pic>
      <p:sp>
        <p:nvSpPr>
          <p:cNvPr id="8" name="AutoShape 2" descr="blob:https://web.whatsapp.com/b48c1b8a-e7c7-430c-9956-07cd6d2345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6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5717</TotalTime>
  <Words>1340</Words>
  <Application>Microsoft Office PowerPoint</Application>
  <PresentationFormat>Широкоэкранный</PresentationFormat>
  <Paragraphs>122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Courier New</vt:lpstr>
      <vt:lpstr>Times New Roman</vt:lpstr>
      <vt:lpstr>Trebuchet MS</vt:lpstr>
      <vt:lpstr>Wingdings</vt:lpstr>
      <vt:lpstr>Wingdings 3</vt:lpstr>
      <vt:lpstr>Facet</vt:lpstr>
      <vt:lpstr> Краевое государственное казенное учреждение  для детей-сирот и детей, оставшихся без попечения родителей  «Норильский детский дом»  Тема: «Наставничество как одно из средств театральной деятельности в работе  с воспитанниками»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театральной деятельности: </vt:lpstr>
      <vt:lpstr>Презентация PowerPoint</vt:lpstr>
      <vt:lpstr>Презентация PowerPoint</vt:lpstr>
      <vt:lpstr>Презентация PowerPoint</vt:lpstr>
      <vt:lpstr>IV этап  Проведение самого мероприятия   </vt:lpstr>
      <vt:lpstr>V этап  Заключительный этап, подведение итогов, рефлексия,  фото-отчёт</vt:lpstr>
      <vt:lpstr>Модели наставничества в театре</vt:lpstr>
      <vt:lpstr>Цель практики наставничества в театре-студии      «Вдохновение» – содействие в личностном и творческом развитии и самоопределении воспитанников в процессе театрализованной деятельности.</vt:lpstr>
      <vt:lpstr> Программа  развития компетенции педагога по наставничеству:</vt:lpstr>
      <vt:lpstr>Презентация PowerPoint</vt:lpstr>
      <vt:lpstr>Участие в конкурсах, акциях, фестивалях</vt:lpstr>
      <vt:lpstr>Презентация PowerPoint</vt:lpstr>
      <vt:lpstr>Правила общения между наставником и воспитанником: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Нина</dc:creator>
  <cp:lastModifiedBy>NDD</cp:lastModifiedBy>
  <cp:revision>428</cp:revision>
  <dcterms:created xsi:type="dcterms:W3CDTF">2014-09-12T02:18:09Z</dcterms:created>
  <dcterms:modified xsi:type="dcterms:W3CDTF">2024-01-23T03:52:04Z</dcterms:modified>
</cp:coreProperties>
</file>