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425" r:id="rId2"/>
    <p:sldId id="410" r:id="rId3"/>
    <p:sldId id="409" r:id="rId4"/>
    <p:sldId id="426" r:id="rId5"/>
    <p:sldId id="428" r:id="rId6"/>
    <p:sldId id="433" r:id="rId7"/>
    <p:sldId id="430" r:id="rId8"/>
    <p:sldId id="431" r:id="rId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027" autoAdjust="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pn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061" y="3892847"/>
            <a:ext cx="2677357" cy="26609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6" y="257693"/>
            <a:ext cx="3266988" cy="21638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762" y="316658"/>
            <a:ext cx="2405953" cy="32079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8" y="4496607"/>
            <a:ext cx="3071905" cy="2303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42" y="324488"/>
            <a:ext cx="2400081" cy="3200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236" y="2315021"/>
            <a:ext cx="2207936" cy="33335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5" y="2740294"/>
            <a:ext cx="3748853" cy="2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87" y="198985"/>
            <a:ext cx="11508378" cy="6464862"/>
          </a:xfrm>
        </p:spPr>
        <p:txBody>
          <a:bodyPr>
            <a:normAutofit fontScale="85000" lnSpcReduction="20000"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3300" b="1" i="1" spc="-25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Позитивные изменения: </a:t>
            </a:r>
            <a:endParaRPr lang="ru-RU" sz="3300" b="1" i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улучшился психоэмоциональный фон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наших воспитанников уменьшилось количество межличностных конфликтов, ненормативная речь стала редкостью, ребята стараются соблюдать нормы и правила поведения в обществе;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повысилась успеваемость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было выявлено снижение уровня школьной тревожности и школьной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дезадаптации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sz="2800" spc="-2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отсутствуют случаи </a:t>
            </a:r>
            <a:r>
              <a:rPr lang="ru-RU" sz="2800" kern="5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совершения несовершеннолетними самовольных уходов;</a:t>
            </a:r>
            <a:endParaRPr lang="ru-RU" sz="2800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indent="0" algn="just">
              <a:lnSpc>
                <a:spcPct val="107000"/>
              </a:lnSpc>
              <a:buNone/>
            </a:pP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800" b="1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появились новые интересы </a:t>
            </a: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детей, которые влияют на изменение мировоззрения, стремление к самосовершенствованию: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spc="-2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 </a:t>
            </a:r>
            <a:r>
              <a:rPr lang="ru-RU" sz="2800" spc="-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воспитанница заинтересовалась театральным кружком вне детского дома, уже год посещает занятия театрального коллектива «Фортуна». Её желание поступить на театральное отделение и стать артистом;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25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трое </a:t>
            </a:r>
            <a:r>
              <a:rPr lang="ru-RU" sz="2800" spc="-25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танцуют 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</a:t>
            </a:r>
            <a:r>
              <a:rPr lang="ru-RU" sz="2800" kern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анцевальном </a:t>
            </a:r>
            <a:r>
              <a:rPr lang="ru-RU" sz="2800" kern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городском творческом коллективе </a:t>
            </a:r>
            <a:r>
              <a:rPr lang="ru-RU" sz="2800" kern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«Шкода»;</a:t>
            </a:r>
            <a:endParaRPr lang="ru-RU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kern="1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двое </a:t>
            </a:r>
            <a:r>
              <a:rPr lang="ru-RU" sz="2800" kern="1800" dirty="0">
                <a:latin typeface="Times New Roman" panose="02020603050405020304" pitchFamily="18" charset="0"/>
                <a:ea typeface="Calibri" panose="020F0502020204030204" pitchFamily="34" charset="0"/>
              </a:rPr>
              <a:t>посещают  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модельное агентство «</a:t>
            </a:r>
            <a:r>
              <a:rPr lang="ru-RU" sz="28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spc="-5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Models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»;</a:t>
            </a:r>
          </a:p>
          <a:p>
            <a:pPr marL="800100" indent="-4572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ru-RU" sz="2800" spc="-5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двое </a:t>
            </a:r>
            <a:r>
              <a:rPr lang="ru-RU" sz="2800" spc="-5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записались в спортивную секцию по греко-римской борьбе и стараются не пропускать занятия.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lnSpc>
                <a:spcPct val="107000"/>
              </a:lnSpc>
              <a:buNone/>
            </a:pPr>
            <a:endParaRPr lang="ru-RU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256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6275"/>
            <a:ext cx="8596668" cy="1320800"/>
          </a:xfrm>
        </p:spPr>
        <p:txBody>
          <a:bodyPr>
            <a:normAutofit/>
          </a:bodyPr>
          <a:lstStyle/>
          <a:p>
            <a:pPr indent="450215">
              <a:lnSpc>
                <a:spcPct val="107000"/>
              </a:lnSpc>
              <a:spcAft>
                <a:spcPts val="0"/>
              </a:spcAft>
            </a:pPr>
            <a:r>
              <a:rPr lang="ru-RU" sz="3200" b="1" i="1" spc="-25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акциях, фестивалях</a:t>
            </a:r>
            <a:endParaRPr lang="ru-RU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974" y="786675"/>
            <a:ext cx="7912725" cy="5585685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-Патриотический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проект «Вежливые люди-Красноярский край» (все ребята были награждены благодарственными письмами);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-«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Письма Защитникам Отечества» (оказание адресной помощи ветеранам и защитникам Отечества); 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-Всероссийская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благотворительная акция «Согревая сердца» (для пожилых людей. Участвуют уже 3 года);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-Краевой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творческий фестиваль «Таланты без границ» (диплом);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-Краевой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конкурс «Ералаш» </a:t>
            </a: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 диплома);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sz="2000" spc="-5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-Фестиваль </a:t>
            </a:r>
            <a:r>
              <a:rPr lang="ru-RU" sz="2000" spc="-5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творческих коллективов «Большая медведица» (диплом) и другие. </a:t>
            </a:r>
            <a:endParaRPr lang="ru-RU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4503" y="2687080"/>
            <a:ext cx="1808799" cy="24117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179" y="2455226"/>
            <a:ext cx="1459984" cy="2082701"/>
          </a:xfrm>
          <a:prstGeom prst="rect">
            <a:avLst/>
          </a:prstGeom>
        </p:spPr>
      </p:pic>
      <p:sp>
        <p:nvSpPr>
          <p:cNvPr id="8" name="AutoShape 2" descr="blob:https://web.whatsapp.com/d9e38ec9-091a-4457-937b-eef207eebc8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blob:https://web.whatsapp.com/5bf196be-3bda-4560-b8aa-7e113065e47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42932" y="126275"/>
            <a:ext cx="1598711" cy="2131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091" y="53551"/>
            <a:ext cx="1748185" cy="2475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5723" y="4480844"/>
            <a:ext cx="1780186" cy="2365453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545991" y="4313058"/>
            <a:ext cx="2320072" cy="27698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893" y="4813540"/>
            <a:ext cx="2864834" cy="19556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249" y="4813540"/>
            <a:ext cx="2495909" cy="1871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33" y="4675733"/>
            <a:ext cx="1150009" cy="204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88" y="128841"/>
            <a:ext cx="3067561" cy="20534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15" y="2290872"/>
            <a:ext cx="3067561" cy="2053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371" y="2504498"/>
            <a:ext cx="2842441" cy="1882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470" y="128841"/>
            <a:ext cx="2704361" cy="20282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72" y="220531"/>
            <a:ext cx="2793619" cy="1870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95" y="2268596"/>
            <a:ext cx="2729164" cy="20468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02" y="4741352"/>
            <a:ext cx="2837068" cy="18913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1347" y="4452904"/>
            <a:ext cx="3067561" cy="23006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919" y="4741352"/>
            <a:ext cx="2932119" cy="19420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0231" y="2334734"/>
            <a:ext cx="1908804" cy="254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Детдом\Downloads\Новая папка\IMG_20221117_181724_3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599" y="963924"/>
            <a:ext cx="2639133" cy="3518843"/>
          </a:xfrm>
          <a:prstGeom prst="rect">
            <a:avLst/>
          </a:prstGeom>
          <a:noFill/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991638" y="282926"/>
            <a:ext cx="6420842" cy="700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rgbClr val="E7661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Творческая мастерская»</a:t>
            </a:r>
          </a:p>
        </p:txBody>
      </p:sp>
      <p:pic>
        <p:nvPicPr>
          <p:cNvPr id="7" name="Picture 5" descr="C:\Users\Детдом\Desktop\ФОТКИ ДД\добрые дела\P12009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9627" y="1155942"/>
            <a:ext cx="2440175" cy="303380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5609" y="963924"/>
            <a:ext cx="2639133" cy="35188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4637" y="3359532"/>
            <a:ext cx="2477629" cy="3303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0880" y="4362545"/>
            <a:ext cx="2599426" cy="2300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9" y="4629007"/>
            <a:ext cx="3070987" cy="2034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41" y="4265063"/>
            <a:ext cx="1871591" cy="24954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637" y="137964"/>
            <a:ext cx="2477629" cy="330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6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945" y="152401"/>
            <a:ext cx="8584232" cy="6078582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29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Трудности: </a:t>
            </a:r>
            <a:endParaRPr lang="ru-RU" sz="2900" b="1" i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0" algn="just"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-есть воспитанники, вяло принимающие участие в жизни творческого объединения;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бывают ситуации, когда накануне мероприятия, своего выступления ребёнок, отказывается выступать, в силу определённых обстоятельств. Заменить его всегда очень сложно. 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29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-бывают моменты, когда ребенок не справляется с ролью или боится выходить на сцену, или наоборот, слишком самоуверен в себе.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9929" y="152401"/>
            <a:ext cx="1994972" cy="26599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991" y="3050770"/>
            <a:ext cx="1723910" cy="364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7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6" y="268779"/>
            <a:ext cx="10974033" cy="703810"/>
          </a:xfrm>
        </p:spPr>
        <p:txBody>
          <a:bodyPr>
            <a:normAutofit fontScale="90000"/>
          </a:bodyPr>
          <a:lstStyle/>
          <a:p>
            <a:pPr marL="342900" lvl="0" indent="450215">
              <a:lnSpc>
                <a:spcPct val="107000"/>
              </a:lnSpc>
              <a:spcBef>
                <a:spcPts val="1000"/>
              </a:spcBef>
            </a:pPr>
            <a:r>
              <a:rPr lang="ru-RU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Правила общения между наставником и воспитанником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</a:t>
            </a:r>
            <a: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/>
            </a:r>
            <a:br>
              <a:rPr lang="ru-RU" sz="3200" i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</a:br>
            <a:endParaRPr lang="ru-RU" sz="32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96" y="972589"/>
            <a:ext cx="11744741" cy="5434148"/>
          </a:xfrm>
        </p:spPr>
        <p:txBody>
          <a:bodyPr>
            <a:normAutofit/>
          </a:bodyPr>
          <a:lstStyle/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приказывать.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Следует помнить, что такого рода общение вызывает протест. Это очень важно в выстраивании доверительных отношений.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угрожать.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Угроза – это признак слабости и педагогической несостоятельности и некомпетентности наставника. Следует помнить, что угроза провоцирует конфликт и не способствует установлению отношений сотрудничества.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проповедовать.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«Ты обязан…», «На тебе ответственность….». Конечно, в процессе воспитания нельзя не призывать воспитанников к ответственности, иначе, педагогика теряет смысл. Но речь идет именно о призыве, о полном понимании воспитанником чувства ответственности и добровольного принятия этого качества характера человека.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поучать.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Это правило вытекает из предыдущего. Наставник должен помнить о том, что недопустимо навязывать свою точку зрения.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подсказывать решения.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«На твоем месте я бы…» - такого рода фразы чаще произносят с оттенком превосходства, и как правило, ущемляют самолюбие людей вообще, а тем более ребёнка. Нужно помнить, что задача наставника научить подопечного принимать решения самостоятельно и самому нести за них ответственность.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выносить суждений.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Такой тип общения вызывает протест и сопротивление у воспитанников, даже в случаях, когда они абсолютно правы. Особенно дети «трудные», которые постоянно находятся в подобном состоянии ко всем вокруг.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оправдывать и не оправдываться.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Такая форма общения снимает некоторое напряжение, но не дает результатов. В отношении с «трудными», особенно, нужно создавать ситуацию успеха.</a:t>
            </a:r>
          </a:p>
          <a:p>
            <a:pPr indent="0" algn="just">
              <a:lnSpc>
                <a:spcPct val="107000"/>
              </a:lnSpc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 ставить «диагноз».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Эта форма общения непременно насторожит воспитанника и настроит против наставника.</a:t>
            </a:r>
          </a:p>
        </p:txBody>
      </p:sp>
    </p:spTree>
    <p:extLst>
      <p:ext uri="{BB962C8B-B14F-4D97-AF65-F5344CB8AC3E}">
        <p14:creationId xmlns:p14="http://schemas.microsoft.com/office/powerpoint/2010/main" val="25427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341" y="229382"/>
            <a:ext cx="10741308" cy="65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5687</TotalTime>
  <Words>560</Words>
  <Application>Microsoft Office PowerPoint</Application>
  <PresentationFormat>Широкоэкранный</PresentationFormat>
  <Paragraphs>30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Facet</vt:lpstr>
      <vt:lpstr>Презентация PowerPoint</vt:lpstr>
      <vt:lpstr>Презентация PowerPoint</vt:lpstr>
      <vt:lpstr>Участие в конкурсах, акциях, фестивалях</vt:lpstr>
      <vt:lpstr>Презентация PowerPoint</vt:lpstr>
      <vt:lpstr>Презентация PowerPoint</vt:lpstr>
      <vt:lpstr>Презентация PowerPoint</vt:lpstr>
      <vt:lpstr>Правила общения между наставником и воспитанником: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Нина</dc:creator>
  <cp:lastModifiedBy>NDD</cp:lastModifiedBy>
  <cp:revision>426</cp:revision>
  <dcterms:created xsi:type="dcterms:W3CDTF">2014-09-12T02:18:09Z</dcterms:created>
  <dcterms:modified xsi:type="dcterms:W3CDTF">2023-12-12T12:23:16Z</dcterms:modified>
</cp:coreProperties>
</file>